
<file path=[Content_Types].xml><?xml version="1.0" encoding="utf-8"?>
<Types xmlns="http://schemas.openxmlformats.org/package/2006/content-types">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4113" r:id="rId1"/>
  </p:sldMasterIdLst>
  <p:sldIdLst>
    <p:sldId id="256" r:id="rId2"/>
    <p:sldId id="257" r:id="rId3"/>
    <p:sldId id="270" r:id="rId4"/>
    <p:sldId id="271" r:id="rId5"/>
    <p:sldId id="259" r:id="rId6"/>
    <p:sldId id="272" r:id="rId7"/>
    <p:sldId id="260" r:id="rId8"/>
    <p:sldId id="262" r:id="rId9"/>
    <p:sldId id="268" r:id="rId10"/>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CC"/>
    <a:srgbClr val="000000"/>
    <a:srgbClr val="0099CC"/>
    <a:srgbClr val="FF5050"/>
    <a:srgbClr val="66FFCC"/>
    <a:srgbClr val="CC0099"/>
    <a:srgbClr val="FF33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597" autoAdjust="0"/>
    <p:restoredTop sz="94660"/>
  </p:normalViewPr>
  <p:slideViewPr>
    <p:cSldViewPr snapToGrid="0">
      <p:cViewPr varScale="1">
        <p:scale>
          <a:sx n="70" d="100"/>
          <a:sy n="70" d="100"/>
        </p:scale>
        <p:origin x="-516" y="-9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ru-RU" smtClean="0"/>
              <a:t>Образец заголовка</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6029493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2492285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71496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00243010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3175874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ru-RU" smtClean="0"/>
              <a:t>Образец заголовка</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88551806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smtClean="0"/>
              <a:pPr/>
              <a:t>‹#›</a:t>
            </a:fld>
            <a:endParaRPr lang="en-US" dirty="0"/>
          </a:p>
        </p:txBody>
      </p:sp>
    </p:spTree>
    <p:extLst>
      <p:ext uri="{BB962C8B-B14F-4D97-AF65-F5344CB8AC3E}">
        <p14:creationId xmlns:p14="http://schemas.microsoft.com/office/powerpoint/2010/main" val="214576727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96665108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332090331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213874114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smtClean="0"/>
              <a:pPr/>
              <a:t>5/16/2016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134861085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77281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38099237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smtClean="0"/>
              <a:pPr/>
              <a:t>5/16/2016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412193604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ru-RU" smtClean="0"/>
              <a:t>Образец заголовка</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ru-RU" smtClean="0"/>
              <a:t>Образец текста</a:t>
            </a:r>
          </a:p>
        </p:txBody>
      </p:sp>
      <p:sp>
        <p:nvSpPr>
          <p:cNvPr id="5" name="Date Placeholder 4"/>
          <p:cNvSpPr>
            <a:spLocks noGrp="1"/>
          </p:cNvSpPr>
          <p:nvPr>
            <p:ph type="dt" sz="half" idx="10"/>
          </p:nvPr>
        </p:nvSpPr>
        <p:spPr/>
        <p:txBody>
          <a:bodyPr/>
          <a:lstStyle/>
          <a:p>
            <a:fld id="{42A54C80-263E-416B-A8E0-580EDEADCBDC}" type="datetimeFigureOut">
              <a:rPr lang="en-US" smtClean="0"/>
              <a:pPr/>
              <a:t>5/16/2016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smtClean="0"/>
              <a:pPr/>
              <a:t>‹#›</a:t>
            </a:fld>
            <a:endParaRPr lang="en-US" dirty="0"/>
          </a:p>
        </p:txBody>
      </p:sp>
    </p:spTree>
    <p:extLst>
      <p:ext uri="{BB962C8B-B14F-4D97-AF65-F5344CB8AC3E}">
        <p14:creationId xmlns:p14="http://schemas.microsoft.com/office/powerpoint/2010/main" val="2975053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smtClean="0"/>
              <a:pPr/>
              <a:t>‹#›</a:t>
            </a:fld>
            <a:endParaRPr lang="en-US" dirty="0"/>
          </a:p>
        </p:txBody>
      </p:sp>
      <p:sp>
        <p:nvSpPr>
          <p:cNvPr id="5" name="Date Placeholder 4"/>
          <p:cNvSpPr>
            <a:spLocks noGrp="1"/>
          </p:cNvSpPr>
          <p:nvPr>
            <p:ph type="dt" sz="half" idx="10"/>
          </p:nvPr>
        </p:nvSpPr>
        <p:spPr/>
        <p:txBody>
          <a:bodyPr/>
          <a:lstStyle/>
          <a:p>
            <a:fld id="{B61BEF0D-F0BB-DE4B-95CE-6DB70DBA9567}" type="datetimeFigureOut">
              <a:rPr lang="en-US" smtClean="0"/>
              <a:pPr/>
              <a:t>5/16/2016</a:t>
            </a:fld>
            <a:endParaRPr lang="en-US" dirty="0"/>
          </a:p>
        </p:txBody>
      </p:sp>
    </p:spTree>
    <p:extLst>
      <p:ext uri="{BB962C8B-B14F-4D97-AF65-F5344CB8AC3E}">
        <p14:creationId xmlns:p14="http://schemas.microsoft.com/office/powerpoint/2010/main" val="300117002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smtClean="0"/>
              <a:pPr/>
              <a:t>5/16/2016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smtClean="0"/>
              <a:pPr/>
              <a:t>‹#›</a:t>
            </a:fld>
            <a:endParaRPr lang="en-US" dirty="0"/>
          </a:p>
        </p:txBody>
      </p:sp>
    </p:spTree>
    <p:extLst>
      <p:ext uri="{BB962C8B-B14F-4D97-AF65-F5344CB8AC3E}">
        <p14:creationId xmlns:p14="http://schemas.microsoft.com/office/powerpoint/2010/main" val="1143659797"/>
      </p:ext>
    </p:extLst>
  </p:cSld>
  <p:clrMap bg1="lt1" tx1="dk1" bg2="lt2" tx2="dk2" accent1="accent1" accent2="accent2" accent3="accent3" accent4="accent4" accent5="accent5" accent6="accent6" hlink="hlink" folHlink="folHlink"/>
  <p:sldLayoutIdLst>
    <p:sldLayoutId id="2147484114" r:id="rId1"/>
    <p:sldLayoutId id="2147484115" r:id="rId2"/>
    <p:sldLayoutId id="2147484116" r:id="rId3"/>
    <p:sldLayoutId id="2147484117" r:id="rId4"/>
    <p:sldLayoutId id="2147484118" r:id="rId5"/>
    <p:sldLayoutId id="2147484119" r:id="rId6"/>
    <p:sldLayoutId id="2147484120" r:id="rId7"/>
    <p:sldLayoutId id="2147484121" r:id="rId8"/>
    <p:sldLayoutId id="2147484122" r:id="rId9"/>
    <p:sldLayoutId id="2147484123" r:id="rId10"/>
    <p:sldLayoutId id="2147484124" r:id="rId11"/>
    <p:sldLayoutId id="2147484125" r:id="rId12"/>
    <p:sldLayoutId id="2147484126" r:id="rId13"/>
    <p:sldLayoutId id="2147484127" r:id="rId14"/>
    <p:sldLayoutId id="2147484128" r:id="rId15"/>
    <p:sldLayoutId id="214748412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2.tmp"/><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2060"/>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25846" y="386367"/>
            <a:ext cx="8814216" cy="1687131"/>
          </a:xfrm>
        </p:spPr>
        <p:txBody>
          <a:bodyPr>
            <a:normAutofit/>
          </a:bodyPr>
          <a:lstStyle/>
          <a:p>
            <a:pPr algn="ctr"/>
            <a:r>
              <a:rPr lang="en-US" sz="3200" b="1" dirty="0" err="1">
                <a:solidFill>
                  <a:srgbClr val="FF0000"/>
                </a:solidFill>
              </a:rPr>
              <a:t>Axboriy</a:t>
            </a:r>
            <a:r>
              <a:rPr lang="en-US" sz="3200" b="1" dirty="0">
                <a:solidFill>
                  <a:srgbClr val="FF0000"/>
                </a:solidFill>
              </a:rPr>
              <a:t> </a:t>
            </a:r>
            <a:r>
              <a:rPr lang="en-US" sz="3200" b="1" dirty="0" err="1">
                <a:solidFill>
                  <a:srgbClr val="FF0000"/>
                </a:solidFill>
              </a:rPr>
              <a:t>madaniyat</a:t>
            </a:r>
            <a:r>
              <a:rPr lang="en-US" sz="3200" b="1" dirty="0">
                <a:solidFill>
                  <a:srgbClr val="FF0000"/>
                </a:solidFill>
              </a:rPr>
              <a:t> </a:t>
            </a:r>
            <a:r>
              <a:rPr lang="en-US" sz="3200" b="1" dirty="0" err="1">
                <a:solidFill>
                  <a:srgbClr val="FF0000"/>
                </a:solidFill>
              </a:rPr>
              <a:t>va</a:t>
            </a:r>
            <a:r>
              <a:rPr lang="en-US" sz="3200" b="1" dirty="0">
                <a:solidFill>
                  <a:srgbClr val="FF0000"/>
                </a:solidFill>
              </a:rPr>
              <a:t> </a:t>
            </a:r>
            <a:r>
              <a:rPr lang="en-US" sz="3200" b="1" dirty="0" err="1">
                <a:solidFill>
                  <a:srgbClr val="FF0000"/>
                </a:solidFill>
              </a:rPr>
              <a:t>uning</a:t>
            </a:r>
            <a:r>
              <a:rPr lang="en-US" sz="3200" b="1" dirty="0">
                <a:solidFill>
                  <a:srgbClr val="FF0000"/>
                </a:solidFill>
              </a:rPr>
              <a:t> </a:t>
            </a:r>
            <a:r>
              <a:rPr lang="en-US" sz="3200" b="1" dirty="0" err="1">
                <a:solidFill>
                  <a:srgbClr val="FF0000"/>
                </a:solidFill>
              </a:rPr>
              <a:t>shakllari</a:t>
            </a:r>
            <a:r>
              <a:rPr lang="en-US" sz="3200" b="1" dirty="0">
                <a:solidFill>
                  <a:srgbClr val="FF0000"/>
                </a:solidFill>
              </a:rPr>
              <a:t>. </a:t>
            </a:r>
            <a:r>
              <a:rPr lang="en-US" sz="3200" b="1" dirty="0" err="1">
                <a:solidFill>
                  <a:srgbClr val="FF0000"/>
                </a:solidFill>
              </a:rPr>
              <a:t>Kadrlar</a:t>
            </a:r>
            <a:r>
              <a:rPr lang="en-US" sz="3200" b="1" dirty="0">
                <a:solidFill>
                  <a:srgbClr val="FF0000"/>
                </a:solidFill>
              </a:rPr>
              <a:t> </a:t>
            </a:r>
            <a:r>
              <a:rPr lang="en-US" sz="3200" b="1" dirty="0" err="1">
                <a:solidFill>
                  <a:srgbClr val="FF0000"/>
                </a:solidFill>
              </a:rPr>
              <a:t>tayyorlashda</a:t>
            </a:r>
            <a:r>
              <a:rPr lang="en-US" sz="3200" b="1" dirty="0">
                <a:solidFill>
                  <a:srgbClr val="FF0000"/>
                </a:solidFill>
              </a:rPr>
              <a:t> </a:t>
            </a:r>
            <a:r>
              <a:rPr lang="en-US" sz="3200" b="1" dirty="0" err="1">
                <a:solidFill>
                  <a:srgbClr val="FF0000"/>
                </a:solidFill>
              </a:rPr>
              <a:t>axboriy</a:t>
            </a:r>
            <a:r>
              <a:rPr lang="en-US" sz="3200" b="1" dirty="0">
                <a:solidFill>
                  <a:srgbClr val="FF0000"/>
                </a:solidFill>
              </a:rPr>
              <a:t> </a:t>
            </a:r>
            <a:r>
              <a:rPr lang="en-US" sz="3200" b="1" dirty="0" err="1">
                <a:solidFill>
                  <a:srgbClr val="FF0000"/>
                </a:solidFill>
              </a:rPr>
              <a:t>madaniyat</a:t>
            </a:r>
            <a:r>
              <a:rPr lang="en-US" sz="3200" b="1" dirty="0">
                <a:solidFill>
                  <a:srgbClr val="FF0000"/>
                </a:solidFill>
              </a:rPr>
              <a:t> </a:t>
            </a:r>
            <a:r>
              <a:rPr lang="en-US" sz="3200" b="1" dirty="0" err="1">
                <a:solidFill>
                  <a:srgbClr val="FF0000"/>
                </a:solidFill>
              </a:rPr>
              <a:t>shakllarini</a:t>
            </a:r>
            <a:r>
              <a:rPr lang="en-US" sz="3200" b="1" dirty="0">
                <a:solidFill>
                  <a:srgbClr val="FF0000"/>
                </a:solidFill>
              </a:rPr>
              <a:t> </a:t>
            </a:r>
            <a:r>
              <a:rPr lang="en-US" sz="3200" b="1" dirty="0" err="1">
                <a:solidFill>
                  <a:srgbClr val="FF0000"/>
                </a:solidFill>
              </a:rPr>
              <a:t>o’stirish</a:t>
            </a:r>
            <a:r>
              <a:rPr lang="en-US" sz="3200" b="1" dirty="0">
                <a:solidFill>
                  <a:srgbClr val="FF0000"/>
                </a:solidFill>
              </a:rPr>
              <a:t> </a:t>
            </a:r>
            <a:r>
              <a:rPr lang="en-US" sz="3200" b="1" dirty="0" err="1" smtClean="0">
                <a:solidFill>
                  <a:srgbClr val="FF0000"/>
                </a:solidFill>
              </a:rPr>
              <a:t>masalalari</a:t>
            </a:r>
            <a:endParaRPr lang="ru-RU" sz="3200" dirty="0">
              <a:solidFill>
                <a:srgbClr val="FF0000"/>
              </a:solidFill>
            </a:endParaRPr>
          </a:p>
        </p:txBody>
      </p:sp>
      <p:sp>
        <p:nvSpPr>
          <p:cNvPr id="3" name="Подзаголовок 2"/>
          <p:cNvSpPr>
            <a:spLocks noGrp="1"/>
          </p:cNvSpPr>
          <p:nvPr>
            <p:ph type="subTitle" idx="1"/>
          </p:nvPr>
        </p:nvSpPr>
        <p:spPr>
          <a:xfrm>
            <a:off x="524657" y="4050833"/>
            <a:ext cx="8749346" cy="2514859"/>
          </a:xfrm>
        </p:spPr>
        <p:txBody>
          <a:bodyPr/>
          <a:lstStyle/>
          <a:p>
            <a:endParaRPr lang="ru-RU" dirty="0"/>
          </a:p>
        </p:txBody>
      </p:sp>
      <p:pic>
        <p:nvPicPr>
          <p:cNvPr id="4" name="Picture 2" descr="sad1_300x256"/>
          <p:cNvPicPr>
            <a:picLocks noChangeAspect="1" noChangeArrowheads="1"/>
          </p:cNvPicPr>
          <p:nvPr/>
        </p:nvPicPr>
        <p:blipFill rotWithShape="1">
          <a:blip r:embed="rId2">
            <a:extLst>
              <a:ext uri="{28A0092B-C50C-407E-A947-70E740481C1C}">
                <a14:useLocalDpi xmlns:a14="http://schemas.microsoft.com/office/drawing/2010/main" val="0"/>
              </a:ext>
            </a:extLst>
          </a:blip>
          <a:srcRect l="7177" t="2401" r="-545" b="-709"/>
          <a:stretch/>
        </p:blipFill>
        <p:spPr bwMode="auto">
          <a:xfrm>
            <a:off x="341026" y="2414588"/>
            <a:ext cx="9274462" cy="4151104"/>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239920234"/>
      </p:ext>
    </p:extLst>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8" presetClass="exit" presetSubtype="0" accel="50000" fill="hold" grpId="0" nodeType="clickEffect">
                                  <p:stCondLst>
                                    <p:cond delay="0"/>
                                  </p:stCondLst>
                                  <p:iterate type="lt">
                                    <p:tmPct val="50000"/>
                                  </p:iterate>
                                  <p:childTnLst>
                                    <p:anim calcmode="lin" valueType="num">
                                      <p:cBhvr>
                                        <p:cTn id="6" dur="1000">
                                          <p:stCondLst>
                                            <p:cond delay="0"/>
                                          </p:stCondLst>
                                        </p:cTn>
                                        <p:tgtEl>
                                          <p:spTgt spid="2"/>
                                        </p:tgtEl>
                                        <p:attrNameLst>
                                          <p:attrName>style.rotation</p:attrName>
                                        </p:attrNameLst>
                                      </p:cBhvr>
                                      <p:tavLst>
                                        <p:tav tm="0">
                                          <p:val>
                                            <p:fltVal val="0"/>
                                          </p:val>
                                        </p:tav>
                                        <p:tav tm="100000">
                                          <p:val>
                                            <p:fltVal val="45"/>
                                          </p:val>
                                        </p:tav>
                                      </p:tavLst>
                                    </p:anim>
                                    <p:anim calcmode="lin" valueType="num">
                                      <p:cBhvr>
                                        <p:cTn id="7" dur="1000">
                                          <p:stCondLst>
                                            <p:cond delay="0"/>
                                          </p:stCondLst>
                                        </p:cTn>
                                        <p:tgtEl>
                                          <p:spTgt spid="2"/>
                                        </p:tgtEl>
                                        <p:attrNameLst>
                                          <p:attrName>ppt_y</p:attrName>
                                        </p:attrNameLst>
                                      </p:cBhvr>
                                      <p:tavLst>
                                        <p:tav tm="0">
                                          <p:val>
                                            <p:strVal val="ppt_y"/>
                                          </p:val>
                                        </p:tav>
                                        <p:tav tm="100000">
                                          <p:val>
                                            <p:strVal val="ppt_y+1"/>
                                          </p:val>
                                        </p:tav>
                                      </p:tavLst>
                                    </p:anim>
                                    <p:set>
                                      <p:cBhvr>
                                        <p:cTn id="8" dur="1" fill="hold">
                                          <p:stCondLst>
                                            <p:cond delay="999"/>
                                          </p:stCondLst>
                                        </p:cTn>
                                        <p:tgtEl>
                                          <p:spTgt spid="2"/>
                                        </p:tgtEl>
                                        <p:attrNameLst>
                                          <p:attrName>style.visibility</p:attrName>
                                        </p:attrNameLst>
                                      </p:cBhvr>
                                      <p:to>
                                        <p:strVal val="hidden"/>
                                      </p:to>
                                    </p:set>
                                  </p:childTnLst>
                                </p:cTn>
                              </p:par>
                            </p:childTnLst>
                          </p:cTn>
                        </p:par>
                      </p:childTnLst>
                    </p:cTn>
                  </p:par>
                  <p:par>
                    <p:cTn id="9" fill="hold">
                      <p:stCondLst>
                        <p:cond delay="indefinite"/>
                      </p:stCondLst>
                      <p:childTnLst>
                        <p:par>
                          <p:cTn id="10" fill="hold">
                            <p:stCondLst>
                              <p:cond delay="0"/>
                            </p:stCondLst>
                            <p:childTnLst>
                              <p:par>
                                <p:cTn id="11" presetID="19" presetClass="exit" presetSubtype="10" fill="hold" nodeType="clickEffect">
                                  <p:stCondLst>
                                    <p:cond delay="0"/>
                                  </p:stCondLst>
                                  <p:childTnLst>
                                    <p:anim calcmode="lin" valueType="num">
                                      <p:cBhvr>
                                        <p:cTn id="12" dur="5000"/>
                                        <p:tgtEl>
                                          <p:spTgt spid="4"/>
                                        </p:tgtEl>
                                        <p:attrNameLst>
                                          <p:attrName>ppt_h</p:attrName>
                                        </p:attrNameLst>
                                      </p:cBhvr>
                                      <p:tavLst>
                                        <p:tav tm="0">
                                          <p:val>
                                            <p:strVal val="ppt_h"/>
                                          </p:val>
                                        </p:tav>
                                        <p:tav tm="100000">
                                          <p:val>
                                            <p:strVal val="ppt_h"/>
                                          </p:val>
                                        </p:tav>
                                      </p:tavLst>
                                    </p:anim>
                                    <p:anim calcmode="lin" valueType="num">
                                      <p:cBhvr>
                                        <p:cTn id="13" dur="5000"/>
                                        <p:tgtEl>
                                          <p:spTgt spid="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4" dur="1" fill="hold">
                                          <p:stCondLst>
                                            <p:cond delay="4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507067" y="659567"/>
            <a:ext cx="7766936" cy="3391269"/>
          </a:xfrm>
        </p:spPr>
        <p:txBody>
          <a:bodyPr>
            <a:normAutofit fontScale="90000"/>
          </a:bodyPr>
          <a:lstStyle/>
          <a:p>
            <a:pPr algn="l"/>
            <a:r>
              <a:rPr lang="en-US" b="1" dirty="0"/>
              <a:t> </a:t>
            </a:r>
            <a:r>
              <a:rPr lang="en-US" b="1" dirty="0" smtClean="0"/>
              <a:t/>
            </a:r>
            <a:br>
              <a:rPr lang="en-US" b="1" dirty="0" smtClean="0"/>
            </a:br>
            <a:r>
              <a:rPr lang="en-US" b="1" dirty="0"/>
              <a:t/>
            </a:r>
            <a:br>
              <a:rPr lang="en-US" b="1" dirty="0"/>
            </a:br>
            <a:r>
              <a:rPr lang="en-US" b="1" dirty="0" smtClean="0"/>
              <a:t/>
            </a:r>
            <a:br>
              <a:rPr lang="en-US" b="1" dirty="0" smtClean="0"/>
            </a:br>
            <a:r>
              <a:rPr lang="en-US" b="1" dirty="0"/>
              <a:t/>
            </a:r>
            <a:br>
              <a:rPr lang="en-US" b="1" dirty="0"/>
            </a:br>
            <a:endParaRPr lang="ru-RU" sz="3600" dirty="0"/>
          </a:p>
        </p:txBody>
      </p:sp>
      <p:sp>
        <p:nvSpPr>
          <p:cNvPr id="4" name="Прямоугольник 3"/>
          <p:cNvSpPr/>
          <p:nvPr/>
        </p:nvSpPr>
        <p:spPr>
          <a:xfrm>
            <a:off x="690600" y="1185196"/>
            <a:ext cx="8874178" cy="6001643"/>
          </a:xfrm>
          <a:prstGeom prst="rect">
            <a:avLst/>
          </a:prstGeom>
        </p:spPr>
        <p:txBody>
          <a:bodyPr wrap="square">
            <a:spAutoFit/>
          </a:bodyPr>
          <a:lstStyle/>
          <a:p>
            <a:pPr marL="571500" indent="-571500" algn="ctr"/>
            <a:r>
              <a:rPr lang="en-US" sz="4800" b="1" dirty="0" err="1" smtClean="0">
                <a:solidFill>
                  <a:schemeClr val="bg1"/>
                </a:solidFill>
                <a:latin typeface="Times New Roman" panose="02020603050405020304" pitchFamily="18" charset="0"/>
                <a:cs typeface="Times New Roman" panose="02020603050405020304" pitchFamily="18" charset="0"/>
              </a:rPr>
              <a:t>Reja</a:t>
            </a:r>
            <a:r>
              <a:rPr lang="en-US" sz="4800" b="1" dirty="0" smtClean="0">
                <a:solidFill>
                  <a:schemeClr val="bg1"/>
                </a:solidFill>
                <a:latin typeface="Times New Roman" panose="02020603050405020304" pitchFamily="18" charset="0"/>
                <a:cs typeface="Times New Roman" panose="02020603050405020304" pitchFamily="18" charset="0"/>
              </a:rPr>
              <a:t>:</a:t>
            </a:r>
          </a:p>
          <a:p>
            <a:pPr marL="685800" indent="-685800">
              <a:buFont typeface="Arial" pitchFamily="34" charset="0"/>
              <a:buChar char="•"/>
            </a:pPr>
            <a:r>
              <a:rPr lang="uz-Cyrl-UZ" sz="4800" dirty="0" smtClean="0">
                <a:solidFill>
                  <a:schemeClr val="bg1"/>
                </a:solidFill>
                <a:latin typeface="Times New Roman" pitchFamily="18" charset="0"/>
                <a:cs typeface="Times New Roman" pitchFamily="18" charset="0"/>
              </a:rPr>
              <a:t>Axboriy madaniyat tushunchasi</a:t>
            </a:r>
            <a:r>
              <a:rPr lang="en-US" sz="4800" dirty="0" smtClean="0">
                <a:solidFill>
                  <a:schemeClr val="bg1"/>
                </a:solidFill>
                <a:latin typeface="Times New Roman" pitchFamily="18" charset="0"/>
                <a:cs typeface="Times New Roman" pitchFamily="18" charset="0"/>
              </a:rPr>
              <a:t> </a:t>
            </a:r>
          </a:p>
          <a:p>
            <a:pPr marL="685800" indent="-685800">
              <a:buFont typeface="Arial" pitchFamily="34" charset="0"/>
              <a:buChar char="•"/>
            </a:pPr>
            <a:r>
              <a:rPr lang="uz-Cyrl-UZ" sz="4800" dirty="0" smtClean="0">
                <a:solidFill>
                  <a:schemeClr val="bg1"/>
                </a:solidFill>
                <a:latin typeface="Times New Roman" pitchFamily="18" charset="0"/>
                <a:cs typeface="Times New Roman" pitchFamily="18" charset="0"/>
              </a:rPr>
              <a:t>Axborot </a:t>
            </a:r>
            <a:r>
              <a:rPr lang="uz-Cyrl-UZ" sz="4800" dirty="0">
                <a:solidFill>
                  <a:schemeClr val="bg1"/>
                </a:solidFill>
                <a:latin typeface="Times New Roman" pitchFamily="18" charset="0"/>
                <a:cs typeface="Times New Roman" pitchFamily="18" charset="0"/>
              </a:rPr>
              <a:t>madaniyati umumiy madaniyatning bir qismi </a:t>
            </a:r>
            <a:endParaRPr lang="en-US" sz="4800" dirty="0" smtClean="0">
              <a:solidFill>
                <a:schemeClr val="bg1"/>
              </a:solidFill>
              <a:latin typeface="Times New Roman" pitchFamily="18" charset="0"/>
              <a:cs typeface="Times New Roman" pitchFamily="18" charset="0"/>
            </a:endParaRPr>
          </a:p>
          <a:p>
            <a:pPr marL="685800" lvl="0" indent="-685800">
              <a:buFont typeface="Arial" pitchFamily="34" charset="0"/>
              <a:buChar char="•"/>
            </a:pPr>
            <a:r>
              <a:rPr lang="uz-Cyrl-UZ" sz="4800" dirty="0">
                <a:solidFill>
                  <a:schemeClr val="bg1"/>
                </a:solidFill>
                <a:latin typeface="Times New Roman" pitchFamily="18" charset="0"/>
                <a:cs typeface="Times New Roman" pitchFamily="18" charset="0"/>
              </a:rPr>
              <a:t>Axboro</a:t>
            </a:r>
            <a:r>
              <a:rPr lang="it-IT" sz="4800" dirty="0">
                <a:solidFill>
                  <a:schemeClr val="bg1"/>
                </a:solidFill>
                <a:latin typeface="Times New Roman" pitchFamily="18" charset="0"/>
                <a:cs typeface="Times New Roman" pitchFamily="18" charset="0"/>
              </a:rPr>
              <a:t>iy</a:t>
            </a:r>
            <a:r>
              <a:rPr lang="uz-Cyrl-UZ" sz="4800" dirty="0">
                <a:solidFill>
                  <a:schemeClr val="bg1"/>
                </a:solidFill>
                <a:latin typeface="Times New Roman" pitchFamily="18" charset="0"/>
                <a:cs typeface="Times New Roman" pitchFamily="18" charset="0"/>
              </a:rPr>
              <a:t> madaniyatning mazmuni.</a:t>
            </a:r>
            <a:endParaRPr lang="ru-RU" sz="4800" dirty="0">
              <a:solidFill>
                <a:schemeClr val="bg1"/>
              </a:solidFill>
              <a:latin typeface="Times New Roman" pitchFamily="18" charset="0"/>
              <a:cs typeface="Times New Roman" pitchFamily="18" charset="0"/>
            </a:endParaRPr>
          </a:p>
          <a:p>
            <a:pPr marL="571500" indent="-571500" algn="ctr"/>
            <a:r>
              <a:rPr lang="ru-RU" sz="4800" b="1" dirty="0" smtClean="0">
                <a:solidFill>
                  <a:schemeClr val="accent1"/>
                </a:solidFill>
                <a:latin typeface="Times New Roman" panose="02020603050405020304" pitchFamily="18" charset="0"/>
                <a:cs typeface="Times New Roman" panose="02020603050405020304" pitchFamily="18" charset="0"/>
              </a:rPr>
              <a:t/>
            </a:r>
            <a:br>
              <a:rPr lang="ru-RU" sz="4800" b="1" dirty="0" smtClean="0">
                <a:solidFill>
                  <a:schemeClr val="accent1"/>
                </a:solidFill>
                <a:latin typeface="Times New Roman" panose="02020603050405020304" pitchFamily="18" charset="0"/>
                <a:cs typeface="Times New Roman" panose="02020603050405020304" pitchFamily="18" charset="0"/>
              </a:rPr>
            </a:br>
            <a:endParaRPr lang="ru-RU" sz="4800" b="1" dirty="0">
              <a:solidFill>
                <a:schemeClr val="accent1"/>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078739790"/>
      </p:ext>
    </p:extLst>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1" presetClass="exit" presetSubtype="0" fill="hold" grpId="0" nodeType="clickEffect">
                                  <p:stCondLst>
                                    <p:cond delay="0"/>
                                  </p:stCondLst>
                                  <p:iterate type="lt">
                                    <p:tmPct val="10000"/>
                                  </p:iterate>
                                  <p:childTnLst>
                                    <p:anim calcmode="lin" valueType="num">
                                      <p:cBhvr>
                                        <p:cTn id="6" dur="500"/>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7" dur="500"/>
                                        <p:tgtEl>
                                          <p:spTgt spid="4"/>
                                        </p:tgtEl>
                                        <p:attrNameLst>
                                          <p:attrName>ppt_y</p:attrName>
                                        </p:attrNameLst>
                                      </p:cBhvr>
                                      <p:tavLst>
                                        <p:tav tm="0">
                                          <p:val>
                                            <p:strVal val="ppt_y"/>
                                          </p:val>
                                        </p:tav>
                                        <p:tav tm="100000">
                                          <p:val>
                                            <p:strVal val="ppt_y"/>
                                          </p:val>
                                        </p:tav>
                                      </p:tavLst>
                                    </p:anim>
                                    <p:anim calcmode="lin" valueType="num">
                                      <p:cBhvr>
                                        <p:cTn id="8" dur="500"/>
                                        <p:tgtEl>
                                          <p:spTgt spid="4"/>
                                        </p:tgtEl>
                                        <p:attrNameLst>
                                          <p:attrName>ppt_h</p:attrName>
                                        </p:attrNameLst>
                                      </p:cBhvr>
                                      <p:tavLst>
                                        <p:tav tm="0">
                                          <p:val>
                                            <p:strVal val="ppt_h"/>
                                          </p:val>
                                        </p:tav>
                                        <p:tav tm="50000">
                                          <p:val>
                                            <p:strVal val="ppt_h+.01"/>
                                          </p:val>
                                        </p:tav>
                                        <p:tav tm="100000">
                                          <p:val>
                                            <p:strVal val="ppt_h/10"/>
                                          </p:val>
                                        </p:tav>
                                      </p:tavLst>
                                    </p:anim>
                                    <p:anim calcmode="lin" valueType="num">
                                      <p:cBhvr>
                                        <p:cTn id="9" dur="500"/>
                                        <p:tgtEl>
                                          <p:spTgt spid="4"/>
                                        </p:tgtEl>
                                        <p:attrNameLst>
                                          <p:attrName>ppt_w</p:attrName>
                                        </p:attrNameLst>
                                      </p:cBhvr>
                                      <p:tavLst>
                                        <p:tav tm="0">
                                          <p:val>
                                            <p:strVal val="ppt_w"/>
                                          </p:val>
                                        </p:tav>
                                        <p:tav tm="50000">
                                          <p:val>
                                            <p:strVal val="ppt_w+.01"/>
                                          </p:val>
                                        </p:tav>
                                        <p:tav tm="100000">
                                          <p:val>
                                            <p:strVal val="ppt_w/10"/>
                                          </p:val>
                                        </p:tav>
                                      </p:tavLst>
                                    </p:anim>
                                    <p:animEffect transition="out" filter="fade">
                                      <p:cBhvr>
                                        <p:cTn id="10" dur="500" tmFilter="0,0; .5, 0; 1, 1"/>
                                        <p:tgtEl>
                                          <p:spTgt spid="4"/>
                                        </p:tgtEl>
                                      </p:cBhvr>
                                    </p:animEffect>
                                    <p:set>
                                      <p:cBhvr>
                                        <p:cTn id="11"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18528" y="1655622"/>
            <a:ext cx="8596668" cy="4540462"/>
          </a:xfrm>
        </p:spPr>
        <p:txBody>
          <a:bodyPr>
            <a:normAutofit fontScale="92500"/>
          </a:bodyPr>
          <a:lstStyle/>
          <a:p>
            <a:pPr algn="just"/>
            <a:r>
              <a:rPr lang="uz-Cyrl-UZ" sz="2800" dirty="0">
                <a:latin typeface="Times New Roman" pitchFamily="18" charset="0"/>
                <a:cs typeface="Times New Roman" pitchFamily="18" charset="0"/>
              </a:rPr>
              <a:t>“Axboriy madaniyat” tushunchasi ikkita fundamеntal tushuncha: axborot va madaniyat tushunchalariga asoslanadi. Bundan kеlib chiqib, bu tushunchani talqin qilishning “madaniyat” va “axborot” yondashuvlariga ajratib qarashlar mavjud. Madaniyat yondashuvi doirasida axboriy madaniyatini axborotlashgan jamiyatda insonning yashash faoliyati usuli sifatida, insoniyat madaniyati shakllanishi jarayonining tashkil etuvchisi sifatida qaraladi.  Axboriy yondashuvi doirasida esa unga axborot talabini qondirishga qaratilgan barcha axboriy faoliyati bilimlari majmuasi sifatida qaraladi. </a:t>
            </a:r>
            <a:endParaRPr lang="ru-RU" sz="28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24911130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endParaRPr lang="ru-RU"/>
          </a:p>
        </p:txBody>
      </p:sp>
      <p:pic>
        <p:nvPicPr>
          <p:cNvPr id="4" name="Рисунок 3"/>
          <p:cNvPicPr/>
          <p:nvPr/>
        </p:nvPicPr>
        <p:blipFill rotWithShape="1">
          <a:blip r:embed="rId2">
            <a:extLst>
              <a:ext uri="{28A0092B-C50C-407E-A947-70E740481C1C}">
                <a14:useLocalDpi xmlns:a14="http://schemas.microsoft.com/office/drawing/2010/main" val="0"/>
              </a:ext>
            </a:extLst>
          </a:blip>
          <a:srcRect r="1047" b="29935"/>
          <a:stretch/>
        </p:blipFill>
        <p:spPr bwMode="auto">
          <a:xfrm>
            <a:off x="559558" y="1056958"/>
            <a:ext cx="9225887" cy="5371138"/>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28688355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rgbClr val="00B0F0"/>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800163" y="1296538"/>
            <a:ext cx="9246155" cy="5459104"/>
          </a:xfrm>
        </p:spPr>
        <p:txBody>
          <a:bodyPr>
            <a:normAutofit lnSpcReduction="10000"/>
          </a:bodyPr>
          <a:lstStyle/>
          <a:p>
            <a:r>
              <a:rPr lang="uz-Cyrl-UZ" sz="2600" dirty="0">
                <a:latin typeface="Times New Roman" pitchFamily="18" charset="0"/>
                <a:cs typeface="Times New Roman" pitchFamily="18" charset="0"/>
              </a:rPr>
              <a:t>Ахbоriy mаdаniyat  – bu, I.Хаngеldiеv tа’rifigа ko’rа, insоnning ахbоrоtlаrni оlish, uzаtish, sаqlаsh vа fоydаlаnish sоhаsidаgi hаyot fаоliyatining sifаt tаvsifi bo’lib, undа umuminsоniy mа’nаviy qаdriyatlаr ustivоr hisоblаnаdi</a:t>
            </a:r>
            <a:r>
              <a:rPr lang="uz-Cyrl-UZ" sz="2600" dirty="0" smtClean="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a:p>
            <a:r>
              <a:rPr lang="uz-Cyrl-UZ" sz="2600" dirty="0" smtClean="0">
                <a:latin typeface="Times New Roman" pitchFamily="18" charset="0"/>
                <a:cs typeface="Times New Roman" pitchFamily="18" charset="0"/>
              </a:rPr>
              <a:t>Е.Mеdvеdеvа </a:t>
            </a:r>
            <a:r>
              <a:rPr lang="uz-Cyrl-UZ" sz="2600" dirty="0">
                <a:latin typeface="Times New Roman" pitchFamily="18" charset="0"/>
                <a:cs typeface="Times New Roman" pitchFamily="18" charset="0"/>
              </a:rPr>
              <a:t>fikrichа, ахbоriy mаdаniyat — bu insоngа ахbоriy mаkоndа erkin yo’nаlish оlishgа, uning shаkllаntirilishidа ishtirоk etishgа hаmdа ахbоrоtlаr bilаn o’zаrо аlоqа qilishgа imkоn yarаtuvchi bilimlаr dаrаjаsidir</a:t>
            </a:r>
            <a:r>
              <a:rPr lang="uz-Cyrl-UZ" sz="2600" dirty="0" smtClean="0">
                <a:latin typeface="Times New Roman" pitchFamily="18" charset="0"/>
                <a:cs typeface="Times New Roman" pitchFamily="18" charset="0"/>
              </a:rPr>
              <a:t>.</a:t>
            </a:r>
            <a:endParaRPr lang="en-US" sz="2600" dirty="0" smtClean="0">
              <a:latin typeface="Times New Roman" pitchFamily="18" charset="0"/>
              <a:cs typeface="Times New Roman" pitchFamily="18" charset="0"/>
            </a:endParaRPr>
          </a:p>
          <a:p>
            <a:r>
              <a:rPr lang="uz-Cyrl-UZ" sz="2600" dirty="0">
                <a:latin typeface="Times New Roman" pitchFamily="18" charset="0"/>
                <a:cs typeface="Times New Roman" pitchFamily="18" charset="0"/>
              </a:rPr>
              <a:t>E.Sеmеnyuk ахbоriy mаdаniyat dеgаndа insоn, jаmiyat yoki uning mа’lum qismining ахbоrоt bilаn ishlаshning bаrchа mumkin bo’lgаn turlаridа: оlish, to’plаsh, kоdlаshtirish vа ishlоv bеrish, shu аsоsdа sifаt jihаtidаn yangi ахbоrоt yarаtish, uni uzаtish, аmаldа fоydаlаnishdаgi mukаmmаllik dаrаjаsini tushunаdi. </a:t>
            </a:r>
            <a:endParaRPr lang="ru-RU" sz="2600" dirty="0">
              <a:latin typeface="Times New Roman" pitchFamily="18" charset="0"/>
              <a:cs typeface="Times New Roman" pitchFamily="18" charset="0"/>
            </a:endParaRPr>
          </a:p>
          <a:p>
            <a:endParaRPr lang="ru-RU" sz="2600" dirty="0">
              <a:latin typeface="Times New Roman" pitchFamily="18" charset="0"/>
              <a:cs typeface="Times New Roman" pitchFamily="18" charset="0"/>
            </a:endParaRPr>
          </a:p>
          <a:p>
            <a:endParaRPr lang="ru-RU" dirty="0">
              <a:solidFill>
                <a:srgbClr val="C00000"/>
              </a:solidFill>
            </a:endParaRPr>
          </a:p>
        </p:txBody>
      </p:sp>
    </p:spTree>
    <p:extLst>
      <p:ext uri="{BB962C8B-B14F-4D97-AF65-F5344CB8AC3E}">
        <p14:creationId xmlns:p14="http://schemas.microsoft.com/office/powerpoint/2010/main" val="92955476"/>
      </p:ext>
    </p:extLst>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7" presetClass="exit" presetSubtype="0" fill="hold" grpId="0" nodeType="clickEffect">
                                  <p:stCondLst>
                                    <p:cond delay="0"/>
                                  </p:stCondLst>
                                  <p:childTnLst>
                                    <p:animEffect transition="out" filter="fade">
                                      <p:cBhvr>
                                        <p:cTn id="6" dur="1000"/>
                                        <p:tgtEl>
                                          <p:spTgt spid="3">
                                            <p:txEl>
                                              <p:pRg st="0" end="0"/>
                                            </p:txEl>
                                          </p:spTgt>
                                        </p:tgtEl>
                                      </p:cBhvr>
                                    </p:animEffect>
                                    <p:anim calcmode="lin" valueType="num">
                                      <p:cBhvr>
                                        <p:cTn id="7" dur="1000"/>
                                        <p:tgtEl>
                                          <p:spTgt spid="3">
                                            <p:txEl>
                                              <p:pRg st="0" end="0"/>
                                            </p:txEl>
                                          </p:spTgt>
                                        </p:tgtEl>
                                        <p:attrNameLst>
                                          <p:attrName>ppt_x</p:attrName>
                                        </p:attrNameLst>
                                      </p:cBhvr>
                                      <p:tavLst>
                                        <p:tav tm="0">
                                          <p:val>
                                            <p:strVal val="ppt_x"/>
                                          </p:val>
                                        </p:tav>
                                        <p:tav tm="100000">
                                          <p:val>
                                            <p:strVal val="ppt_x"/>
                                          </p:val>
                                        </p:tav>
                                      </p:tavLst>
                                    </p:anim>
                                    <p:anim calcmode="lin" valueType="num">
                                      <p:cBhvr>
                                        <p:cTn id="8" dur="1000"/>
                                        <p:tgtEl>
                                          <p:spTgt spid="3">
                                            <p:txEl>
                                              <p:pRg st="0" end="0"/>
                                            </p:txEl>
                                          </p:spTgt>
                                        </p:tgtEl>
                                        <p:attrNameLst>
                                          <p:attrName>ppt_y</p:attrName>
                                        </p:attrNameLst>
                                      </p:cBhvr>
                                      <p:tavLst>
                                        <p:tav tm="0">
                                          <p:val>
                                            <p:strVal val="ppt_y"/>
                                          </p:val>
                                        </p:tav>
                                        <p:tav tm="100000">
                                          <p:val>
                                            <p:strVal val="ppt_y-.1"/>
                                          </p:val>
                                        </p:tav>
                                      </p:tavLst>
                                    </p:anim>
                                    <p:set>
                                      <p:cBhvr>
                                        <p:cTn id="9" dur="1" fill="hold">
                                          <p:stCondLst>
                                            <p:cond delay="999"/>
                                          </p:stCondLst>
                                        </p:cTn>
                                        <p:tgtEl>
                                          <p:spTgt spid="3">
                                            <p:txEl>
                                              <p:pRg st="0" end="0"/>
                                            </p:txEl>
                                          </p:spTgt>
                                        </p:tgtEl>
                                        <p:attrNameLst>
                                          <p:attrName>style.visibility</p:attrName>
                                        </p:attrNameLst>
                                      </p:cBhvr>
                                      <p:to>
                                        <p:strVal val="hidden"/>
                                      </p:to>
                                    </p:set>
                                  </p:childTnLst>
                                </p:cTn>
                              </p:par>
                            </p:childTnLst>
                          </p:cTn>
                        </p:par>
                      </p:childTnLst>
                    </p:cTn>
                  </p:par>
                  <p:par>
                    <p:cTn id="10" fill="hold">
                      <p:stCondLst>
                        <p:cond delay="indefinite"/>
                      </p:stCondLst>
                      <p:childTnLst>
                        <p:par>
                          <p:cTn id="11" fill="hold">
                            <p:stCondLst>
                              <p:cond delay="0"/>
                            </p:stCondLst>
                            <p:childTnLst>
                              <p:par>
                                <p:cTn id="12" presetID="47" presetClass="exit" presetSubtype="0" fill="hold" grpId="0" nodeType="clickEffect">
                                  <p:stCondLst>
                                    <p:cond delay="0"/>
                                  </p:stCondLst>
                                  <p:childTnLst>
                                    <p:animEffect transition="out" filter="fade">
                                      <p:cBhvr>
                                        <p:cTn id="13" dur="1000"/>
                                        <p:tgtEl>
                                          <p:spTgt spid="3">
                                            <p:txEl>
                                              <p:pRg st="1" end="1"/>
                                            </p:txEl>
                                          </p:spTgt>
                                        </p:tgtEl>
                                      </p:cBhvr>
                                    </p:animEffect>
                                    <p:anim calcmode="lin" valueType="num">
                                      <p:cBhvr>
                                        <p:cTn id="14" dur="1000"/>
                                        <p:tgtEl>
                                          <p:spTgt spid="3">
                                            <p:txEl>
                                              <p:pRg st="1" end="1"/>
                                            </p:txEl>
                                          </p:spTgt>
                                        </p:tgtEl>
                                        <p:attrNameLst>
                                          <p:attrName>ppt_x</p:attrName>
                                        </p:attrNameLst>
                                      </p:cBhvr>
                                      <p:tavLst>
                                        <p:tav tm="0">
                                          <p:val>
                                            <p:strVal val="ppt_x"/>
                                          </p:val>
                                        </p:tav>
                                        <p:tav tm="100000">
                                          <p:val>
                                            <p:strVal val="ppt_x"/>
                                          </p:val>
                                        </p:tav>
                                      </p:tavLst>
                                    </p:anim>
                                    <p:anim calcmode="lin" valueType="num">
                                      <p:cBhvr>
                                        <p:cTn id="15" dur="1000"/>
                                        <p:tgtEl>
                                          <p:spTgt spid="3">
                                            <p:txEl>
                                              <p:pRg st="1" end="1"/>
                                            </p:txEl>
                                          </p:spTgt>
                                        </p:tgtEl>
                                        <p:attrNameLst>
                                          <p:attrName>ppt_y</p:attrName>
                                        </p:attrNameLst>
                                      </p:cBhvr>
                                      <p:tavLst>
                                        <p:tav tm="0">
                                          <p:val>
                                            <p:strVal val="ppt_y"/>
                                          </p:val>
                                        </p:tav>
                                        <p:tav tm="100000">
                                          <p:val>
                                            <p:strVal val="ppt_y-.1"/>
                                          </p:val>
                                        </p:tav>
                                      </p:tavLst>
                                    </p:anim>
                                    <p:set>
                                      <p:cBhvr>
                                        <p:cTn id="16" dur="1" fill="hold">
                                          <p:stCondLst>
                                            <p:cond delay="999"/>
                                          </p:stCondLst>
                                        </p:cTn>
                                        <p:tgtEl>
                                          <p:spTgt spid="3">
                                            <p:txEl>
                                              <p:pRg st="1" end="1"/>
                                            </p:txEl>
                                          </p:spTgt>
                                        </p:tgtEl>
                                        <p:attrNameLst>
                                          <p:attrName>style.visibility</p:attrName>
                                        </p:attrNameLst>
                                      </p:cBhvr>
                                      <p:to>
                                        <p:strVal val="hidden"/>
                                      </p:to>
                                    </p:set>
                                  </p:childTnLst>
                                </p:cTn>
                              </p:par>
                            </p:childTnLst>
                          </p:cTn>
                        </p:par>
                      </p:childTnLst>
                    </p:cTn>
                  </p:par>
                  <p:par>
                    <p:cTn id="17" fill="hold">
                      <p:stCondLst>
                        <p:cond delay="indefinite"/>
                      </p:stCondLst>
                      <p:childTnLst>
                        <p:par>
                          <p:cTn id="18" fill="hold">
                            <p:stCondLst>
                              <p:cond delay="0"/>
                            </p:stCondLst>
                            <p:childTnLst>
                              <p:par>
                                <p:cTn id="19" presetID="47" presetClass="exit" presetSubtype="0" fill="hold" grpId="0" nodeType="clickEffect">
                                  <p:stCondLst>
                                    <p:cond delay="0"/>
                                  </p:stCondLst>
                                  <p:childTnLst>
                                    <p:animEffect transition="out" filter="fade">
                                      <p:cBhvr>
                                        <p:cTn id="20" dur="1000"/>
                                        <p:tgtEl>
                                          <p:spTgt spid="3">
                                            <p:txEl>
                                              <p:pRg st="2" end="2"/>
                                            </p:txEl>
                                          </p:spTgt>
                                        </p:tgtEl>
                                      </p:cBhvr>
                                    </p:animEffect>
                                    <p:anim calcmode="lin" valueType="num">
                                      <p:cBhvr>
                                        <p:cTn id="21" dur="1000"/>
                                        <p:tgtEl>
                                          <p:spTgt spid="3">
                                            <p:txEl>
                                              <p:pRg st="2" end="2"/>
                                            </p:txEl>
                                          </p:spTgt>
                                        </p:tgtEl>
                                        <p:attrNameLst>
                                          <p:attrName>ppt_x</p:attrName>
                                        </p:attrNameLst>
                                      </p:cBhvr>
                                      <p:tavLst>
                                        <p:tav tm="0">
                                          <p:val>
                                            <p:strVal val="ppt_x"/>
                                          </p:val>
                                        </p:tav>
                                        <p:tav tm="100000">
                                          <p:val>
                                            <p:strVal val="ppt_x"/>
                                          </p:val>
                                        </p:tav>
                                      </p:tavLst>
                                    </p:anim>
                                    <p:anim calcmode="lin" valueType="num">
                                      <p:cBhvr>
                                        <p:cTn id="22" dur="1000"/>
                                        <p:tgtEl>
                                          <p:spTgt spid="3">
                                            <p:txEl>
                                              <p:pRg st="2" end="2"/>
                                            </p:txEl>
                                          </p:spTgt>
                                        </p:tgtEl>
                                        <p:attrNameLst>
                                          <p:attrName>ppt_y</p:attrName>
                                        </p:attrNameLst>
                                      </p:cBhvr>
                                      <p:tavLst>
                                        <p:tav tm="0">
                                          <p:val>
                                            <p:strVal val="ppt_y"/>
                                          </p:val>
                                        </p:tav>
                                        <p:tav tm="100000">
                                          <p:val>
                                            <p:strVal val="ppt_y-.1"/>
                                          </p:val>
                                        </p:tav>
                                      </p:tavLst>
                                    </p:anim>
                                    <p:set>
                                      <p:cBhvr>
                                        <p:cTn id="23" dur="1" fill="hold">
                                          <p:stCondLst>
                                            <p:cond delay="999"/>
                                          </p:stCondLst>
                                        </p:cTn>
                                        <p:tgtEl>
                                          <p:spTgt spid="3">
                                            <p:txEl>
                                              <p:pRg st="2" end="2"/>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50289" y="1446664"/>
            <a:ext cx="8596668" cy="4776716"/>
          </a:xfrm>
        </p:spPr>
        <p:txBody>
          <a:bodyPr>
            <a:normAutofit/>
          </a:bodyPr>
          <a:lstStyle/>
          <a:p>
            <a:r>
              <a:rPr lang="uz-Cyrl-UZ" sz="2000" dirty="0">
                <a:latin typeface="Times New Roman" pitchFamily="18" charset="0"/>
                <a:cs typeface="Times New Roman" pitchFamily="18" charset="0"/>
              </a:rPr>
              <a:t>Axborot madaniyati kibernetika, informatika, axborot nazariyasi, matematika, ma’lumotlar omborini loyihalash nazariyasi va boshqa fanlarning bilimlariga tayangan holda paydo bo‘ladi. Axborot madaniyatining tarkibiy qismi bu yangi axborot texnolo­giyalarini bilishdan va ularni qo‘llashdan iborat bo‘ladi.</a:t>
            </a:r>
            <a:endParaRPr lang="ru-RU" sz="2000" dirty="0">
              <a:latin typeface="Times New Roman" pitchFamily="18" charset="0"/>
              <a:cs typeface="Times New Roman" pitchFamily="18" charset="0"/>
            </a:endParaRPr>
          </a:p>
          <a:p>
            <a:r>
              <a:rPr lang="uz-Cyrl-UZ" sz="2000" dirty="0">
                <a:latin typeface="Times New Roman" pitchFamily="18" charset="0"/>
                <a:cs typeface="Times New Roman" pitchFamily="18" charset="0"/>
              </a:rPr>
              <a:t>Axborotlashgan jamiyatning shakllanish va takomillashish muammolariga bag‘ishlangan chet el va mamlakatimiz olimlarining ilmiy ishlari salmog‘i oz emas.</a:t>
            </a:r>
            <a:endParaRPr lang="ru-RU" sz="2000" dirty="0">
              <a:latin typeface="Times New Roman" pitchFamily="18" charset="0"/>
              <a:cs typeface="Times New Roman" pitchFamily="18" charset="0"/>
            </a:endParaRPr>
          </a:p>
          <a:p>
            <a:r>
              <a:rPr lang="uz-Cyrl-UZ" sz="2000" dirty="0">
                <a:latin typeface="Times New Roman" pitchFamily="18" charset="0"/>
                <a:cs typeface="Times New Roman" pitchFamily="18" charset="0"/>
              </a:rPr>
              <a:t>„Axborotlashgan jamiyat“ tushunchasini birinchilar qatorida amerikalik iqtisodchi olim F. Maxlup ilmiy doiraga kiritgan. U monopoliya raqobatida patentlashtirish tizimining tutgan o‘rnini statistik usullar asosida o'rganib, AQSh yalpi ichki mahsulotida axborotning miqdoriy jihatdan tavsiflanishini ko'rib chiqdi. Olim axborotni tovar sifatida qabul qilish konsepsiyasiga asoslangan holda Amerikada kelajakda jamiyat rivojlanishining asosiy sharti „axborotlashgan iqtisod" bo’lishi g‘oyasini ilgari surdi.</a:t>
            </a:r>
            <a:endParaRPr lang="ru-RU" sz="20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381734902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66FFCC"/>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284813" y="284813"/>
            <a:ext cx="9428813" cy="6340838"/>
          </a:xfrm>
        </p:spPr>
        <p:txBody>
          <a:bodyPr>
            <a:normAutofit/>
          </a:bodyPr>
          <a:lstStyle/>
          <a:p>
            <a:r>
              <a:rPr lang="uz-Latn-UZ" dirty="0">
                <a:solidFill>
                  <a:srgbClr val="002060"/>
                </a:solidFill>
              </a:rPr>
              <a:t> </a:t>
            </a:r>
            <a:r>
              <a:rPr lang="uz-Latn-UZ" sz="3600" dirty="0">
                <a:solidFill>
                  <a:srgbClr val="002060"/>
                </a:solidFill>
              </a:rPr>
              <a:t>Axborotlarni ifodalovchi vositalar majmuini </a:t>
            </a:r>
            <a:r>
              <a:rPr lang="uz-Latn-UZ" sz="3600" b="1" dirty="0">
                <a:solidFill>
                  <a:srgbClr val="002060"/>
                </a:solidFill>
              </a:rPr>
              <a:t>ma’lumotlar modeli</a:t>
            </a:r>
            <a:r>
              <a:rPr lang="uz-Latn-UZ" sz="3600" dirty="0">
                <a:solidFill>
                  <a:srgbClr val="002060"/>
                </a:solidFill>
              </a:rPr>
              <a:t> deb ataladi.</a:t>
            </a:r>
            <a:endParaRPr lang="ru-RU" sz="3600" dirty="0">
              <a:solidFill>
                <a:srgbClr val="002060"/>
              </a:solidFill>
            </a:endParaRPr>
          </a:p>
          <a:p>
            <a:r>
              <a:rPr lang="uz-Latn-UZ" sz="3600" dirty="0">
                <a:solidFill>
                  <a:srgbClr val="002060"/>
                </a:solidFill>
              </a:rPr>
              <a:t> Albatta, turli odamlar tashqi dunyoni turlicha talqin qiladilar va ular haqida turlicha bilimga ega bo’ladi. Shuning uchun ham haqiqiy dunyo va undagi hodisalarni anglashda turlicha modellardan foydalaniladi. Modellashtirish yoki modellashning rasmiy muammolarini o’rganadigan va tadqiq etadigan yaxlit nazariya </a:t>
            </a:r>
            <a:r>
              <a:rPr lang="uz-Latn-UZ" sz="3600" dirty="0" smtClean="0">
                <a:solidFill>
                  <a:srgbClr val="002060"/>
                </a:solidFill>
              </a:rPr>
              <a:t>mavjud</a:t>
            </a:r>
            <a:r>
              <a:rPr lang="en-US" sz="3600" dirty="0" smtClean="0">
                <a:solidFill>
                  <a:srgbClr val="002060"/>
                </a:solidFill>
              </a:rPr>
              <a:t>.</a:t>
            </a:r>
            <a:r>
              <a:rPr lang="uz-Latn-UZ" sz="3600" dirty="0" smtClean="0">
                <a:solidFill>
                  <a:srgbClr val="002060"/>
                </a:solidFill>
              </a:rPr>
              <a:t> </a:t>
            </a:r>
            <a:endParaRPr lang="ru-RU" sz="3600" dirty="0">
              <a:solidFill>
                <a:srgbClr val="002060"/>
              </a:solidFill>
            </a:endParaRPr>
          </a:p>
        </p:txBody>
      </p:sp>
    </p:spTree>
    <p:extLst>
      <p:ext uri="{BB962C8B-B14F-4D97-AF65-F5344CB8AC3E}">
        <p14:creationId xmlns:p14="http://schemas.microsoft.com/office/powerpoint/2010/main" val="1044491025"/>
      </p:ext>
    </p:extLst>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3">
                                            <p:txEl>
                                              <p:pRg st="0" end="0"/>
                                            </p:txEl>
                                          </p:spTgt>
                                        </p:tgtEl>
                                      </p:cBhvr>
                                    </p:animEffect>
                                    <p:set>
                                      <p:cBhvr>
                                        <p:cTn id="7" dur="1" fill="hold">
                                          <p:stCondLst>
                                            <p:cond delay="499"/>
                                          </p:stCondLst>
                                        </p:cTn>
                                        <p:tgtEl>
                                          <p:spTgt spid="3">
                                            <p:txEl>
                                              <p:pRg st="0" end="0"/>
                                            </p:txEl>
                                          </p:spTgt>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3">
                                            <p:txEl>
                                              <p:pRg st="1" end="1"/>
                                            </p:txEl>
                                          </p:spTgt>
                                        </p:tgtEl>
                                      </p:cBhvr>
                                    </p:animEffect>
                                    <p:set>
                                      <p:cBhvr>
                                        <p:cTn id="12" dur="1" fill="hold">
                                          <p:stCondLst>
                                            <p:cond delay="499"/>
                                          </p:stCondLst>
                                        </p:cTn>
                                        <p:tgtEl>
                                          <p:spTgt spid="3">
                                            <p:txEl>
                                              <p:pRg st="1" end="1"/>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rgbClr val="FF5050"/>
        </a:solid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a:xfrm>
            <a:off x="224852" y="404735"/>
            <a:ext cx="9578715" cy="5711578"/>
          </a:xfrm>
        </p:spPr>
        <p:txBody>
          <a:bodyPr>
            <a:noAutofit/>
          </a:bodyPr>
          <a:lstStyle/>
          <a:p>
            <a:r>
              <a:rPr lang="uz-Latn-UZ" sz="3600" dirty="0">
                <a:solidFill>
                  <a:srgbClr val="000000"/>
                </a:solidFill>
                <a:latin typeface="Times New Roman" panose="02020603050405020304" pitchFamily="18" charset="0"/>
                <a:cs typeface="Times New Roman" panose="02020603050405020304" pitchFamily="18" charset="0"/>
              </a:rPr>
              <a:t>Hozirgi kunda kompyutyerda modellashtirish texnologiyasi mavjud bo’lib, uning maqsadi atrofimizni o’rab turgan tabiat, unda ro’y beradigan hodisa, voqealarni va jamiyatdagi o’zgarishlarni anglash, tushunib yetish jarayonini zamonaviy usullar vositasida tezlashtirishdir. Kompyutyerda modellashtirish texnologiyasini o’zlashtirish kompyuter tizimlarini (vositachi qurilma sifatida) yaxshi bilishni va unda modellash texnologiyalarini ishlata olishni talab qiladi.</a:t>
            </a:r>
            <a:endParaRPr lang="ru-RU" sz="3600" dirty="0">
              <a:solidFill>
                <a:srgbClr val="000000"/>
              </a:solidFill>
              <a:latin typeface="Times New Roman" panose="02020603050405020304" pitchFamily="18" charset="0"/>
              <a:cs typeface="Times New Roman" panose="02020603050405020304" pitchFamily="18" charset="0"/>
            </a:endParaRPr>
          </a:p>
          <a:p>
            <a:endParaRPr lang="ru-RU" sz="3600" dirty="0">
              <a:solidFill>
                <a:srgbClr val="00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823289034"/>
      </p:ext>
    </p:extLst>
  </p:cSld>
  <p:clrMapOvr>
    <a:masterClrMapping/>
  </p:clrMapOvr>
  <p:transition advTm="2000"/>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xit" presetSubtype="16" fill="hold" grpId="0" nodeType="clickEffect">
                                  <p:stCondLst>
                                    <p:cond delay="0"/>
                                  </p:stCondLst>
                                  <p:childTnLst>
                                    <p:animEffect transition="out" filter="circle(in)">
                                      <p:cBhvr>
                                        <p:cTn id="6" dur="2000"/>
                                        <p:tgtEl>
                                          <p:spTgt spid="3">
                                            <p:txEl>
                                              <p:pRg st="0" end="0"/>
                                            </p:txEl>
                                          </p:spTgt>
                                        </p:tgtEl>
                                      </p:cBhvr>
                                    </p:animEffect>
                                    <p:set>
                                      <p:cBhvr>
                                        <p:cTn id="7" dur="1" fill="hold">
                                          <p:stCondLst>
                                            <p:cond delay="1999"/>
                                          </p:stCondLst>
                                        </p:cTn>
                                        <p:tgtEl>
                                          <p:spTgt spid="3">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accent5"/>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0" y="3013022"/>
            <a:ext cx="12037102" cy="3252867"/>
          </a:xfrm>
        </p:spPr>
        <p:txBody>
          <a:bodyPr>
            <a:noAutofit/>
          </a:bodyPr>
          <a:lstStyle/>
          <a:p>
            <a:r>
              <a:rPr lang="uz-Cyrl-UZ" sz="3200" dirty="0">
                <a:solidFill>
                  <a:schemeClr val="tx1"/>
                </a:solidFill>
                <a:latin typeface="Times New Roman" panose="02020603050405020304" pitchFamily="18" charset="0"/>
                <a:cs typeface="Times New Roman" panose="02020603050405020304" pitchFamily="18" charset="0"/>
              </a:rPr>
              <a:t>Ilmiy bilish (ilmiy rasionallik turiga o’xshash) strategiyasi va xususiyatlarining ochib berilishi, ilmiy rasionallikning yangi turini anglash va joriy etilishiga olib keldi. Bu biluvchi subyekt va tadqiqot qilinayotgan obyekt (sistemaning) munosabatlarini farqlab bayon qilishga, shuningdek obyektni “sof holda” ko’rib chiqish yoki unga tashqi muhitni, ilmiy rasionallikni klassik, noklassik, postnoklassik turini nazorat qilinmaydigan ta’sirlarini hisobga olishga asoslangandir</a:t>
            </a:r>
            <a:r>
              <a:rPr lang="uz-Cyrl-UZ" sz="3200" dirty="0">
                <a:solidFill>
                  <a:schemeClr val="accent1"/>
                </a:solidFill>
                <a:latin typeface="Times New Roman" panose="02020603050405020304" pitchFamily="18" charset="0"/>
                <a:cs typeface="Times New Roman" panose="02020603050405020304" pitchFamily="18" charset="0"/>
              </a:rPr>
              <a:t>. </a:t>
            </a:r>
            <a:endParaRPr lang="ru-RU" sz="3200" dirty="0">
              <a:solidFill>
                <a:schemeClr val="accent1"/>
              </a:solidFill>
              <a:latin typeface="Times New Roman" panose="02020603050405020304" pitchFamily="18" charset="0"/>
              <a:cs typeface="Times New Roman" panose="02020603050405020304" pitchFamily="18" charset="0"/>
            </a:endParaRPr>
          </a:p>
        </p:txBody>
      </p:sp>
      <p:pic>
        <p:nvPicPr>
          <p:cNvPr id="4" name="Picture 2" descr="D:\millenium\Uyg'un slayd\slayd 20\Informatika va axborot texnologiyalari\Televizion_texnologiya_920x300.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2833141"/>
          </a:xfrm>
          <a:prstGeom prst="rect">
            <a:avLst/>
          </a:prstGeom>
          <a:ln>
            <a:noFill/>
          </a:ln>
          <a:effectLst>
            <a:outerShdw blurRad="292100" dist="139700" dir="2700000" algn="tl" rotWithShape="0">
              <a:srgbClr val="333333">
                <a:alpha val="65000"/>
              </a:srgbClr>
            </a:outerShdw>
          </a:effectLst>
          <a:extLst/>
        </p:spPr>
      </p:pic>
    </p:spTree>
    <p:extLst>
      <p:ext uri="{BB962C8B-B14F-4D97-AF65-F5344CB8AC3E}">
        <p14:creationId xmlns:p14="http://schemas.microsoft.com/office/powerpoint/2010/main" val="2647985437"/>
      </p:ext>
    </p:extLst>
  </p:cSld>
  <p:clrMapOvr>
    <a:masterClrMapping/>
  </p:clrMapOvr>
  <p:transition advTm="2000">
    <p:wedge/>
  </p:transition>
  <p:timing>
    <p:tnLst>
      <p:par>
        <p:cTn id="1" dur="indefinite" restart="never" nodeType="tmRoot"/>
      </p:par>
    </p:tnLst>
  </p:timing>
</p:sld>
</file>

<file path=ppt/theme/theme1.xml><?xml version="1.0" encoding="utf-8"?>
<a:theme xmlns:a="http://schemas.openxmlformats.org/drawingml/2006/main" name="Грань">
  <a:themeElements>
    <a:clrScheme name="Теплый синий">
      <a:dk1>
        <a:sysClr val="windowText" lastClr="000000"/>
      </a:dk1>
      <a:lt1>
        <a:sysClr val="window" lastClr="FFFFFF"/>
      </a:lt1>
      <a:dk2>
        <a:srgbClr val="242852"/>
      </a:dk2>
      <a:lt2>
        <a:srgbClr val="ACCBF9"/>
      </a:lt2>
      <a:accent1>
        <a:srgbClr val="4A66AC"/>
      </a:accent1>
      <a:accent2>
        <a:srgbClr val="629DD1"/>
      </a:accent2>
      <a:accent3>
        <a:srgbClr val="297FD5"/>
      </a:accent3>
      <a:accent4>
        <a:srgbClr val="7F8FA9"/>
      </a:accent4>
      <a:accent5>
        <a:srgbClr val="5AA2AE"/>
      </a:accent5>
      <a:accent6>
        <a:srgbClr val="9D90A0"/>
      </a:accent6>
      <a:hlink>
        <a:srgbClr val="9454C3"/>
      </a:hlink>
      <a:folHlink>
        <a:srgbClr val="3EBBF0"/>
      </a:folHlink>
    </a:clrScheme>
    <a:fontScheme name="Грань">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Грань">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Facet" id="{C0C680CD-088A-49FC-A102-D699147F32B2}" vid="{0B5AB586-D108-4FC1-8368-649FE654B894}"/>
    </a:ext>
  </a:extLst>
</a:theme>
</file>

<file path=docProps/app.xml><?xml version="1.0" encoding="utf-8"?>
<Properties xmlns="http://schemas.openxmlformats.org/officeDocument/2006/extended-properties" xmlns:vt="http://schemas.openxmlformats.org/officeDocument/2006/docPropsVTypes">
  <Template>Facet</Template>
  <TotalTime>145</TotalTime>
  <Words>508</Words>
  <Application>Microsoft Office PowerPoint</Application>
  <PresentationFormat>Произвольный</PresentationFormat>
  <Paragraphs>18</Paragraphs>
  <Slides>9</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9</vt:i4>
      </vt:variant>
    </vt:vector>
  </HeadingPairs>
  <TitlesOfParts>
    <vt:vector size="10" baseType="lpstr">
      <vt:lpstr>Грань</vt:lpstr>
      <vt:lpstr>Axboriy madaniyat va uning shakllari. Kadrlar tayyorlashda axboriy madaniyat shakllarini o’stirish masalalari</vt:lpstr>
      <vt:lpstr>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Modellashtirish ilmiy bilishning asosiy metodi sifatida</dc:title>
  <dc:creator>Home</dc:creator>
  <cp:lastModifiedBy>Администратор</cp:lastModifiedBy>
  <cp:revision>18</cp:revision>
  <cp:lastPrinted>2016-05-16T05:48:49Z</cp:lastPrinted>
  <dcterms:created xsi:type="dcterms:W3CDTF">2015-05-19T18:39:15Z</dcterms:created>
  <dcterms:modified xsi:type="dcterms:W3CDTF">2016-05-16T05:58:12Z</dcterms:modified>
</cp:coreProperties>
</file>